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4"/>
  </p:notesMasterIdLst>
  <p:handoutMasterIdLst>
    <p:handoutMasterId r:id="rId15"/>
  </p:handoutMasterIdLst>
  <p:sldIdLst>
    <p:sldId id="515" r:id="rId2"/>
    <p:sldId id="516" r:id="rId3"/>
    <p:sldId id="517" r:id="rId4"/>
    <p:sldId id="520" r:id="rId5"/>
    <p:sldId id="519" r:id="rId6"/>
    <p:sldId id="518" r:id="rId7"/>
    <p:sldId id="521" r:id="rId8"/>
    <p:sldId id="522" r:id="rId9"/>
    <p:sldId id="523" r:id="rId10"/>
    <p:sldId id="524" r:id="rId11"/>
    <p:sldId id="525" r:id="rId12"/>
    <p:sldId id="526" r:id="rId13"/>
  </p:sldIdLst>
  <p:sldSz cx="9144000" cy="6858000" type="screen4x3"/>
  <p:notesSz cx="6858000" cy="9144000"/>
  <p:defaultTextStyle>
    <a:defPPr>
      <a:defRPr lang="en-US"/>
    </a:defPPr>
    <a:lvl1pPr algn="l" rtl="0" eaLnBrk="0" fontAlgn="base" hangingPunct="0">
      <a:spcBef>
        <a:spcPct val="0"/>
      </a:spcBef>
      <a:spcAft>
        <a:spcPct val="0"/>
      </a:spcAft>
      <a:defRPr sz="9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9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9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9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900" kern="1200">
        <a:solidFill>
          <a:schemeClr val="tx1"/>
        </a:solidFill>
        <a:latin typeface="Tahoma" pitchFamily="34" charset="0"/>
        <a:ea typeface="+mn-ea"/>
        <a:cs typeface="Arial" charset="0"/>
      </a:defRPr>
    </a:lvl5pPr>
    <a:lvl6pPr marL="2286000" algn="l" defTabSz="914400" rtl="0" eaLnBrk="1" latinLnBrk="0" hangingPunct="1">
      <a:defRPr sz="900" kern="1200">
        <a:solidFill>
          <a:schemeClr val="tx1"/>
        </a:solidFill>
        <a:latin typeface="Tahoma" pitchFamily="34" charset="0"/>
        <a:ea typeface="+mn-ea"/>
        <a:cs typeface="Arial" charset="0"/>
      </a:defRPr>
    </a:lvl6pPr>
    <a:lvl7pPr marL="2743200" algn="l" defTabSz="914400" rtl="0" eaLnBrk="1" latinLnBrk="0" hangingPunct="1">
      <a:defRPr sz="900" kern="1200">
        <a:solidFill>
          <a:schemeClr val="tx1"/>
        </a:solidFill>
        <a:latin typeface="Tahoma" pitchFamily="34" charset="0"/>
        <a:ea typeface="+mn-ea"/>
        <a:cs typeface="Arial" charset="0"/>
      </a:defRPr>
    </a:lvl7pPr>
    <a:lvl8pPr marL="3200400" algn="l" defTabSz="914400" rtl="0" eaLnBrk="1" latinLnBrk="0" hangingPunct="1">
      <a:defRPr sz="900" kern="1200">
        <a:solidFill>
          <a:schemeClr val="tx1"/>
        </a:solidFill>
        <a:latin typeface="Tahoma" pitchFamily="34" charset="0"/>
        <a:ea typeface="+mn-ea"/>
        <a:cs typeface="Arial" charset="0"/>
      </a:defRPr>
    </a:lvl8pPr>
    <a:lvl9pPr marL="3657600" algn="l" defTabSz="914400" rtl="0" eaLnBrk="1" latinLnBrk="0" hangingPunct="1">
      <a:defRPr sz="9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4" autoAdjust="0"/>
  </p:normalViewPr>
  <p:slideViewPr>
    <p:cSldViewPr>
      <p:cViewPr>
        <p:scale>
          <a:sx n="77" d="100"/>
          <a:sy n="77" d="100"/>
        </p:scale>
        <p:origin x="-2508"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6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96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496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496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C2DA64B5-F5A8-4889-8E2E-9EA0CD080C5D}" type="slidenum">
              <a:rPr lang="en-GB"/>
              <a:pPr>
                <a:defRPr/>
              </a:pPr>
              <a:t>‹Nr.›</a:t>
            </a:fld>
            <a:endParaRPr lang="en-GB"/>
          </a:p>
        </p:txBody>
      </p:sp>
    </p:spTree>
    <p:extLst>
      <p:ext uri="{BB962C8B-B14F-4D97-AF65-F5344CB8AC3E}">
        <p14:creationId xmlns:p14="http://schemas.microsoft.com/office/powerpoint/2010/main" val="540385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A072E41A-62B1-4FF5-AAB3-C7A5351C176C}" type="slidenum">
              <a:rPr lang="en-US"/>
              <a:pPr>
                <a:defRPr/>
              </a:pPr>
              <a:t>‹Nr.›</a:t>
            </a:fld>
            <a:endParaRPr lang="en-US"/>
          </a:p>
        </p:txBody>
      </p:sp>
    </p:spTree>
    <p:extLst>
      <p:ext uri="{BB962C8B-B14F-4D97-AF65-F5344CB8AC3E}">
        <p14:creationId xmlns:p14="http://schemas.microsoft.com/office/powerpoint/2010/main" val="1693211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de-DE"/>
            </a:p>
          </p:txBody>
        </p:sp>
        <p:sp>
          <p:nvSpPr>
            <p:cNvPr id="12" name="Freeform 23"/>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US"/>
            </a:p>
          </p:txBody>
        </p:sp>
        <p:sp>
          <p:nvSpPr>
            <p:cNvPr id="13" name="Freeform 24"/>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de-DE"/>
            </a:p>
          </p:txBody>
        </p:sp>
        <p:sp>
          <p:nvSpPr>
            <p:cNvPr id="15" name="Freeform 26"/>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US"/>
            </a:p>
          </p:txBody>
        </p:sp>
        <p:sp>
          <p:nvSpPr>
            <p:cNvPr id="16" name="Freeform 27"/>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US"/>
            </a:p>
          </p:txBody>
        </p:sp>
      </p:grpSp>
      <p:sp>
        <p:nvSpPr>
          <p:cNvPr id="1130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130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r>
              <a:rPr lang="en-US"/>
              <a:t>STROHAL LEGAL GROUP</a:t>
            </a:r>
          </a:p>
        </p:txBody>
      </p:sp>
      <p:sp>
        <p:nvSpPr>
          <p:cNvPr id="43" name="Rectangle 43"/>
          <p:cNvSpPr>
            <a:spLocks noGrp="1" noChangeArrowheads="1"/>
          </p:cNvSpPr>
          <p:nvPr>
            <p:ph type="sldNum" sz="quarter" idx="12"/>
          </p:nvPr>
        </p:nvSpPr>
        <p:spPr/>
        <p:txBody>
          <a:bodyPr/>
          <a:lstStyle>
            <a:lvl1pPr>
              <a:defRPr smtClean="0"/>
            </a:lvl1pPr>
          </a:lstStyle>
          <a:p>
            <a:pPr>
              <a:defRPr/>
            </a:pPr>
            <a:fld id="{35C59457-79C5-4CB2-BD4B-549484EE1247}"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6" name="Rectangle 42"/>
          <p:cNvSpPr>
            <a:spLocks noGrp="1" noChangeArrowheads="1"/>
          </p:cNvSpPr>
          <p:nvPr>
            <p:ph type="sldNum" sz="quarter" idx="12"/>
          </p:nvPr>
        </p:nvSpPr>
        <p:spPr>
          <a:ln/>
        </p:spPr>
        <p:txBody>
          <a:bodyPr/>
          <a:lstStyle>
            <a:lvl1pPr>
              <a:defRPr/>
            </a:lvl1pPr>
          </a:lstStyle>
          <a:p>
            <a:pPr>
              <a:defRPr/>
            </a:pPr>
            <a:fld id="{D6D0EE6C-EA20-4259-A05F-BDC28A3B74E3}"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6" name="Rectangle 42"/>
          <p:cNvSpPr>
            <a:spLocks noGrp="1" noChangeArrowheads="1"/>
          </p:cNvSpPr>
          <p:nvPr>
            <p:ph type="sldNum" sz="quarter" idx="12"/>
          </p:nvPr>
        </p:nvSpPr>
        <p:spPr>
          <a:ln/>
        </p:spPr>
        <p:txBody>
          <a:bodyPr/>
          <a:lstStyle>
            <a:lvl1pPr>
              <a:defRPr/>
            </a:lvl1pPr>
          </a:lstStyle>
          <a:p>
            <a:pPr>
              <a:defRPr/>
            </a:pPr>
            <a:fld id="{8A530EEF-E907-461D-A604-9226E1001F50}" type="slidenum">
              <a:rPr lang="en-US"/>
              <a:pPr>
                <a:defRPr/>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de-DE"/>
          </a:p>
        </p:txBody>
      </p:sp>
      <p:sp>
        <p:nvSpPr>
          <p:cNvPr id="3" name="Table Placeholder 2"/>
          <p:cNvSpPr>
            <a:spLocks noGrp="1"/>
          </p:cNvSpPr>
          <p:nvPr>
            <p:ph type="tbl" idx="1"/>
          </p:nvPr>
        </p:nvSpPr>
        <p:spPr>
          <a:xfrm>
            <a:off x="457200" y="1600200"/>
            <a:ext cx="8229600" cy="4530725"/>
          </a:xfrm>
        </p:spPr>
        <p:txBody>
          <a:bodyPr/>
          <a:lstStyle/>
          <a:p>
            <a:pPr lvl="0"/>
            <a:endParaRPr lang="de-DE" noProof="0"/>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6" name="Rectangle 42"/>
          <p:cNvSpPr>
            <a:spLocks noGrp="1" noChangeArrowheads="1"/>
          </p:cNvSpPr>
          <p:nvPr>
            <p:ph type="sldNum" sz="quarter" idx="12"/>
          </p:nvPr>
        </p:nvSpPr>
        <p:spPr>
          <a:ln/>
        </p:spPr>
        <p:txBody>
          <a:bodyPr/>
          <a:lstStyle>
            <a:lvl1pPr>
              <a:defRPr/>
            </a:lvl1pPr>
          </a:lstStyle>
          <a:p>
            <a:pPr>
              <a:defRPr/>
            </a:pPr>
            <a:fld id="{FD2E1B61-47FA-4225-BA19-28D14AD8EC72}"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6" name="Rectangle 42"/>
          <p:cNvSpPr>
            <a:spLocks noGrp="1" noChangeArrowheads="1"/>
          </p:cNvSpPr>
          <p:nvPr>
            <p:ph type="sldNum" sz="quarter" idx="12"/>
          </p:nvPr>
        </p:nvSpPr>
        <p:spPr>
          <a:ln/>
        </p:spPr>
        <p:txBody>
          <a:bodyPr/>
          <a:lstStyle>
            <a:lvl1pPr>
              <a:defRPr/>
            </a:lvl1pPr>
          </a:lstStyle>
          <a:p>
            <a:pPr>
              <a:defRPr/>
            </a:pPr>
            <a:fld id="{BAE6368A-63A9-4DE0-89D1-4C48BCD1E66A}"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6" name="Rectangle 42"/>
          <p:cNvSpPr>
            <a:spLocks noGrp="1" noChangeArrowheads="1"/>
          </p:cNvSpPr>
          <p:nvPr>
            <p:ph type="sldNum" sz="quarter" idx="12"/>
          </p:nvPr>
        </p:nvSpPr>
        <p:spPr>
          <a:ln/>
        </p:spPr>
        <p:txBody>
          <a:bodyPr/>
          <a:lstStyle>
            <a:lvl1pPr>
              <a:defRPr/>
            </a:lvl1pPr>
          </a:lstStyle>
          <a:p>
            <a:pPr>
              <a:defRPr/>
            </a:pPr>
            <a:fld id="{006F6217-9356-43DA-932C-356D9B0713F4}"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7" name="Rectangle 42"/>
          <p:cNvSpPr>
            <a:spLocks noGrp="1" noChangeArrowheads="1"/>
          </p:cNvSpPr>
          <p:nvPr>
            <p:ph type="sldNum" sz="quarter" idx="12"/>
          </p:nvPr>
        </p:nvSpPr>
        <p:spPr>
          <a:ln/>
        </p:spPr>
        <p:txBody>
          <a:bodyPr/>
          <a:lstStyle>
            <a:lvl1pPr>
              <a:defRPr/>
            </a:lvl1pPr>
          </a:lstStyle>
          <a:p>
            <a:pPr>
              <a:defRPr/>
            </a:pPr>
            <a:fld id="{9848BE6A-CFF2-46E2-8671-F52B457046A5}"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9" name="Rectangle 42"/>
          <p:cNvSpPr>
            <a:spLocks noGrp="1" noChangeArrowheads="1"/>
          </p:cNvSpPr>
          <p:nvPr>
            <p:ph type="sldNum" sz="quarter" idx="12"/>
          </p:nvPr>
        </p:nvSpPr>
        <p:spPr>
          <a:ln/>
        </p:spPr>
        <p:txBody>
          <a:bodyPr/>
          <a:lstStyle>
            <a:lvl1pPr>
              <a:defRPr/>
            </a:lvl1pPr>
          </a:lstStyle>
          <a:p>
            <a:pPr>
              <a:defRPr/>
            </a:pPr>
            <a:fld id="{D80DAEA9-CE77-4EF4-8866-0D9E7876905F}"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5" name="Rectangle 42"/>
          <p:cNvSpPr>
            <a:spLocks noGrp="1" noChangeArrowheads="1"/>
          </p:cNvSpPr>
          <p:nvPr>
            <p:ph type="sldNum" sz="quarter" idx="12"/>
          </p:nvPr>
        </p:nvSpPr>
        <p:spPr>
          <a:ln/>
        </p:spPr>
        <p:txBody>
          <a:bodyPr/>
          <a:lstStyle>
            <a:lvl1pPr>
              <a:defRPr/>
            </a:lvl1pPr>
          </a:lstStyle>
          <a:p>
            <a:pPr>
              <a:defRPr/>
            </a:pPr>
            <a:fld id="{66281804-0ABC-436D-8941-7523B1316030}"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4" name="Rectangle 42"/>
          <p:cNvSpPr>
            <a:spLocks noGrp="1" noChangeArrowheads="1"/>
          </p:cNvSpPr>
          <p:nvPr>
            <p:ph type="sldNum" sz="quarter" idx="12"/>
          </p:nvPr>
        </p:nvSpPr>
        <p:spPr>
          <a:ln/>
        </p:spPr>
        <p:txBody>
          <a:bodyPr/>
          <a:lstStyle>
            <a:lvl1pPr>
              <a:defRPr/>
            </a:lvl1pPr>
          </a:lstStyle>
          <a:p>
            <a:pPr>
              <a:defRPr/>
            </a:pPr>
            <a:fld id="{F34D04C1-3F7E-45C5-88C1-2473C504A297}"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7" name="Rectangle 42"/>
          <p:cNvSpPr>
            <a:spLocks noGrp="1" noChangeArrowheads="1"/>
          </p:cNvSpPr>
          <p:nvPr>
            <p:ph type="sldNum" sz="quarter" idx="12"/>
          </p:nvPr>
        </p:nvSpPr>
        <p:spPr>
          <a:ln/>
        </p:spPr>
        <p:txBody>
          <a:bodyPr/>
          <a:lstStyle>
            <a:lvl1pPr>
              <a:defRPr/>
            </a:lvl1pPr>
          </a:lstStyle>
          <a:p>
            <a:pPr>
              <a:defRPr/>
            </a:pPr>
            <a:fld id="{45968C91-B0B3-4831-8433-AEE09BCDCD73}"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STROHAL LEGAL GROUP</a:t>
            </a:r>
          </a:p>
        </p:txBody>
      </p:sp>
      <p:sp>
        <p:nvSpPr>
          <p:cNvPr id="7" name="Rectangle 42"/>
          <p:cNvSpPr>
            <a:spLocks noGrp="1" noChangeArrowheads="1"/>
          </p:cNvSpPr>
          <p:nvPr>
            <p:ph type="sldNum" sz="quarter" idx="12"/>
          </p:nvPr>
        </p:nvSpPr>
        <p:spPr>
          <a:ln/>
        </p:spPr>
        <p:txBody>
          <a:bodyPr/>
          <a:lstStyle>
            <a:lvl1pPr>
              <a:defRPr/>
            </a:lvl1pPr>
          </a:lstStyle>
          <a:p>
            <a:pPr>
              <a:defRPr/>
            </a:pPr>
            <a:fld id="{7F1F7489-98AF-4997-BC40-C36EE62E6FDB}"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1024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1024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1024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grpSp>
          <p:nvGrpSpPr>
            <p:cNvPr id="1035" name="Group 6"/>
            <p:cNvGrpSpPr>
              <a:grpSpLocks/>
            </p:cNvGrpSpPr>
            <p:nvPr/>
          </p:nvGrpSpPr>
          <p:grpSpPr bwMode="auto">
            <a:xfrm>
              <a:off x="288" y="0"/>
              <a:ext cx="5098" cy="4316"/>
              <a:chOff x="288" y="0"/>
              <a:chExt cx="5098" cy="4316"/>
            </a:xfrm>
          </p:grpSpPr>
          <p:sp>
            <p:nvSpPr>
              <p:cNvPr id="1024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4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4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sp>
            <p:nvSpPr>
              <p:cNvPr id="1025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de-DE"/>
              </a:p>
            </p:txBody>
          </p:sp>
        </p:grpSp>
        <p:sp>
          <p:nvSpPr>
            <p:cNvPr id="1026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1026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de-DE"/>
            </a:p>
          </p:txBody>
        </p:sp>
        <p:sp>
          <p:nvSpPr>
            <p:cNvPr id="1026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de-DE"/>
            </a:p>
          </p:txBody>
        </p:sp>
        <p:sp>
          <p:nvSpPr>
            <p:cNvPr id="1039" name="Freeform 23"/>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US"/>
            </a:p>
          </p:txBody>
        </p:sp>
        <p:sp>
          <p:nvSpPr>
            <p:cNvPr id="1040" name="Freeform 24"/>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US"/>
            </a:p>
          </p:txBody>
        </p:sp>
        <p:sp>
          <p:nvSpPr>
            <p:cNvPr id="1026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de-DE"/>
            </a:p>
          </p:txBody>
        </p:sp>
        <p:sp>
          <p:nvSpPr>
            <p:cNvPr id="1042" name="Freeform 26"/>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US"/>
            </a:p>
          </p:txBody>
        </p:sp>
        <p:sp>
          <p:nvSpPr>
            <p:cNvPr id="1043" name="Freeform 27"/>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US"/>
            </a:p>
          </p:txBody>
        </p:sp>
      </p:grpSp>
      <p:sp>
        <p:nvSpPr>
          <p:cNvPr id="1027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8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cs typeface="Arial" charset="0"/>
              </a:defRPr>
            </a:lvl1pPr>
          </a:lstStyle>
          <a:p>
            <a:pPr>
              <a:defRPr/>
            </a:pPr>
            <a:endParaRPr lang="en-US"/>
          </a:p>
        </p:txBody>
      </p:sp>
      <p:sp>
        <p:nvSpPr>
          <p:cNvPr id="1028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cs typeface="Arial" charset="0"/>
              </a:defRPr>
            </a:lvl1pPr>
          </a:lstStyle>
          <a:p>
            <a:pPr>
              <a:defRPr/>
            </a:pPr>
            <a:r>
              <a:rPr lang="en-US"/>
              <a:t>STROHAL LEGAL GROUP</a:t>
            </a:r>
          </a:p>
        </p:txBody>
      </p:sp>
      <p:sp>
        <p:nvSpPr>
          <p:cNvPr id="1028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latin typeface="Verdana" pitchFamily="34" charset="0"/>
              </a:defRPr>
            </a:lvl1pPr>
          </a:lstStyle>
          <a:p>
            <a:pPr>
              <a:defRPr/>
            </a:pPr>
            <a:fld id="{65803D5F-99DD-42FA-9B51-C15D485B9C4A}" type="slidenum">
              <a:rPr lang="en-US"/>
              <a:pPr>
                <a:defRPr/>
              </a:pPr>
              <a:t>‹Nr.›</a:t>
            </a:fld>
            <a:endParaRPr lang="en-US"/>
          </a:p>
        </p:txBody>
      </p:sp>
      <p:sp>
        <p:nvSpPr>
          <p:cNvPr id="102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08"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838200" y="1619250"/>
            <a:ext cx="7620000" cy="2266950"/>
          </a:xfrm>
        </p:spPr>
        <p:txBody>
          <a:bodyPr/>
          <a:lstStyle/>
          <a:p>
            <a:r>
              <a:rPr lang="en-US" dirty="0" smtClean="0">
                <a:effectLst/>
              </a:rPr>
              <a:t/>
            </a:r>
            <a:br>
              <a:rPr lang="en-US" dirty="0" smtClean="0">
                <a:effectLst/>
              </a:rPr>
            </a:br>
            <a:r>
              <a:rPr lang="en-US" dirty="0">
                <a:effectLst/>
              </a:rPr>
              <a:t/>
            </a:r>
            <a:br>
              <a:rPr lang="en-US" dirty="0">
                <a:effectLst/>
              </a:rPr>
            </a:br>
            <a:r>
              <a:rPr lang="en-US" dirty="0" smtClean="0">
                <a:effectLst/>
              </a:rPr>
              <a:t/>
            </a:r>
            <a:br>
              <a:rPr lang="en-US" dirty="0" smtClean="0">
                <a:effectLst/>
              </a:rPr>
            </a:br>
            <a:r>
              <a:rPr lang="en-US" dirty="0">
                <a:effectLst/>
              </a:rPr>
              <a:t/>
            </a:r>
            <a:br>
              <a:rPr lang="en-US" dirty="0">
                <a:effectLst/>
              </a:rPr>
            </a:br>
            <a:r>
              <a:rPr lang="en-US" dirty="0" smtClean="0">
                <a:effectLst/>
              </a:rPr>
              <a:t>Legal </a:t>
            </a:r>
            <a:r>
              <a:rPr lang="en-US" dirty="0">
                <a:effectLst/>
              </a:rPr>
              <a:t>Framework of Medical Liability</a:t>
            </a:r>
          </a:p>
        </p:txBody>
      </p:sp>
      <p:sp>
        <p:nvSpPr>
          <p:cNvPr id="3" name="Subtitle 2"/>
          <p:cNvSpPr>
            <a:spLocks noGrp="1"/>
          </p:cNvSpPr>
          <p:nvPr>
            <p:ph type="subTitle" sz="quarter" idx="1"/>
          </p:nvPr>
        </p:nvSpPr>
        <p:spPr>
          <a:xfrm>
            <a:off x="1371600" y="4343400"/>
            <a:ext cx="6400800" cy="1295400"/>
          </a:xfrm>
        </p:spPr>
        <p:txBody>
          <a:bodyPr/>
          <a:lstStyle/>
          <a:p>
            <a:r>
              <a:rPr lang="en-US" sz="2400" dirty="0">
                <a:solidFill>
                  <a:schemeClr val="tx2"/>
                </a:solidFill>
                <a:effectLst/>
                <a:latin typeface="+mj-lt"/>
                <a:ea typeface="+mj-ea"/>
                <a:cs typeface="+mj-cs"/>
              </a:rPr>
              <a:t>Jana Krok, LL.M.</a:t>
            </a:r>
          </a:p>
        </p:txBody>
      </p:sp>
      <p:sp>
        <p:nvSpPr>
          <p:cNvPr id="4" name="Footer Placeholder 3"/>
          <p:cNvSpPr>
            <a:spLocks noGrp="1"/>
          </p:cNvSpPr>
          <p:nvPr>
            <p:ph type="ftr" sz="quarter" idx="11"/>
          </p:nvPr>
        </p:nvSpPr>
        <p:spPr/>
        <p:txBody>
          <a:bodyPr/>
          <a:lstStyle/>
          <a:p>
            <a:pPr>
              <a:defRPr/>
            </a:pPr>
            <a:r>
              <a:rPr lang="en-US" smtClean="0"/>
              <a:t>STROHAL LEGAL GROUP</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614" y="533400"/>
            <a:ext cx="6896100" cy="1085850"/>
          </a:xfrm>
          <a:prstGeom prst="rect">
            <a:avLst/>
          </a:prstGeom>
        </p:spPr>
      </p:pic>
    </p:spTree>
    <p:extLst>
      <p:ext uri="{BB962C8B-B14F-4D97-AF65-F5344CB8AC3E}">
        <p14:creationId xmlns:p14="http://schemas.microsoft.com/office/powerpoint/2010/main" val="1586560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effectLst/>
              </a:rPr>
              <a:t>Federal Law No. (10) of 2008 </a:t>
            </a:r>
            <a:r>
              <a:rPr lang="en-US" sz="2400" b="1" dirty="0" smtClean="0">
                <a:effectLst/>
              </a:rPr>
              <a:t/>
            </a:r>
            <a:br>
              <a:rPr lang="en-US" sz="2400" b="1" dirty="0" smtClean="0">
                <a:effectLst/>
              </a:rPr>
            </a:br>
            <a:r>
              <a:rPr lang="en-US" sz="2400" b="1" dirty="0" smtClean="0">
                <a:effectLst/>
              </a:rPr>
              <a:t>Concerning </a:t>
            </a:r>
            <a:r>
              <a:rPr lang="en-US" sz="2400" b="1" dirty="0">
                <a:effectLst/>
              </a:rPr>
              <a:t>Medical Liability</a:t>
            </a:r>
            <a:endParaRPr lang="en-US" sz="2400" dirty="0"/>
          </a:p>
        </p:txBody>
      </p:sp>
      <p:sp>
        <p:nvSpPr>
          <p:cNvPr id="3" name="Content Placeholder 2"/>
          <p:cNvSpPr>
            <a:spLocks noGrp="1"/>
          </p:cNvSpPr>
          <p:nvPr>
            <p:ph idx="1"/>
          </p:nvPr>
        </p:nvSpPr>
        <p:spPr>
          <a:xfrm>
            <a:off x="381000" y="1219200"/>
            <a:ext cx="8305800" cy="4911725"/>
          </a:xfrm>
        </p:spPr>
        <p:txBody>
          <a:bodyPr/>
          <a:lstStyle/>
          <a:p>
            <a:pPr marL="0" indent="0">
              <a:buNone/>
            </a:pPr>
            <a:r>
              <a:rPr lang="en-US" sz="2000" dirty="0" smtClean="0">
                <a:effectLst/>
              </a:rPr>
              <a:t>No Liability, Article 14: instances </a:t>
            </a:r>
            <a:r>
              <a:rPr lang="en-US" sz="2000" dirty="0">
                <a:effectLst/>
              </a:rPr>
              <a:t>where doctors will not be held liable for medical negligence</a:t>
            </a:r>
            <a:r>
              <a:rPr lang="en-US" sz="2000" dirty="0" smtClean="0">
                <a:effectLst/>
              </a:rPr>
              <a:t>:</a:t>
            </a:r>
            <a:endParaRPr lang="en-US" sz="2000" dirty="0">
              <a:effectLst/>
            </a:endParaRPr>
          </a:p>
          <a:p>
            <a:pPr lvl="0" algn="just"/>
            <a:r>
              <a:rPr lang="en-US" sz="2000" dirty="0">
                <a:effectLst/>
              </a:rPr>
              <a:t>If the damage was sustained due to the </a:t>
            </a:r>
            <a:r>
              <a:rPr lang="en-US" sz="2000" b="1" dirty="0">
                <a:effectLst/>
              </a:rPr>
              <a:t>action of the patient </a:t>
            </a:r>
            <a:r>
              <a:rPr lang="en-US" sz="2000" dirty="0">
                <a:effectLst/>
              </a:rPr>
              <a:t>(i.e. refusing to receive treatment, failing to follow the medical instructions or due to an external cause).</a:t>
            </a:r>
          </a:p>
          <a:p>
            <a:pPr lvl="0" algn="just"/>
            <a:r>
              <a:rPr lang="en-US" sz="2000" dirty="0">
                <a:effectLst/>
              </a:rPr>
              <a:t>If the physician followed a certain medical method which, although not the generally accepted method, is a </a:t>
            </a:r>
            <a:r>
              <a:rPr lang="en-US" sz="2000" b="1" dirty="0">
                <a:effectLst/>
              </a:rPr>
              <a:t>method which followed recognized medical principles.</a:t>
            </a:r>
          </a:p>
          <a:p>
            <a:pPr lvl="0" algn="just"/>
            <a:r>
              <a:rPr lang="en-US" sz="2000" dirty="0">
                <a:effectLst/>
              </a:rPr>
              <a:t>If the medical side </a:t>
            </a:r>
            <a:r>
              <a:rPr lang="en-US" sz="2000" b="1" dirty="0">
                <a:effectLst/>
              </a:rPr>
              <a:t>effects and complications are known in the medical practice.</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6832" y="4343400"/>
            <a:ext cx="4410816" cy="2354239"/>
          </a:xfrm>
          <a:prstGeom prst="rect">
            <a:avLst/>
          </a:prstGeom>
        </p:spPr>
      </p:pic>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85327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attention.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6396" y="1600200"/>
            <a:ext cx="7551208" cy="4530725"/>
          </a:xfrm>
        </p:spPr>
      </p:pic>
      <p:sp>
        <p:nvSpPr>
          <p:cNvPr id="4" name="Footer Placeholder 3"/>
          <p:cNvSpPr>
            <a:spLocks noGrp="1"/>
          </p:cNvSpPr>
          <p:nvPr>
            <p:ph type="ftr" sz="quarter" idx="11"/>
          </p:nvPr>
        </p:nvSpPr>
        <p:spPr/>
        <p:txBody>
          <a:bodyPr/>
          <a:lstStyle/>
          <a:p>
            <a:pPr>
              <a:defRPr/>
            </a:pPr>
            <a:r>
              <a:rPr lang="en-US" smtClean="0"/>
              <a:t>STROHAL LEGAL GROUP</a:t>
            </a:r>
            <a:endParaRPr lang="en-US"/>
          </a:p>
        </p:txBody>
      </p:sp>
    </p:spTree>
    <p:extLst>
      <p:ext uri="{BB962C8B-B14F-4D97-AF65-F5344CB8AC3E}">
        <p14:creationId xmlns:p14="http://schemas.microsoft.com/office/powerpoint/2010/main" val="3597951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pPr algn="l">
              <a:spcBef>
                <a:spcPct val="20000"/>
              </a:spcBef>
              <a:buClr>
                <a:schemeClr val="hlink"/>
              </a:buClr>
              <a:buSzPct val="60000"/>
            </a:pPr>
            <a:r>
              <a:rPr lang="en-US" sz="2400" dirty="0">
                <a:solidFill>
                  <a:schemeClr val="tx1"/>
                </a:solidFill>
                <a:effectLst/>
                <a:latin typeface="+mn-lt"/>
                <a:ea typeface="+mn-ea"/>
                <a:cs typeface="+mn-cs"/>
              </a:rPr>
              <a:t>Contact Us</a:t>
            </a:r>
          </a:p>
        </p:txBody>
      </p:sp>
      <p:sp>
        <p:nvSpPr>
          <p:cNvPr id="3" name="Content Placeholder 2"/>
          <p:cNvSpPr>
            <a:spLocks noGrp="1"/>
          </p:cNvSpPr>
          <p:nvPr>
            <p:ph idx="1"/>
          </p:nvPr>
        </p:nvSpPr>
        <p:spPr/>
        <p:txBody>
          <a:bodyPr/>
          <a:lstStyle/>
          <a:p>
            <a:pPr marL="0" indent="0">
              <a:buNone/>
            </a:pPr>
            <a:r>
              <a:rPr lang="en-US" sz="2000" dirty="0">
                <a:effectLst/>
              </a:rPr>
              <a:t>UAE Head Office: STROHAL LEGAL CONSULTANTS </a:t>
            </a:r>
          </a:p>
          <a:p>
            <a:pPr marL="0" indent="0">
              <a:buNone/>
            </a:pPr>
            <a:r>
              <a:rPr lang="en-US" sz="2000" dirty="0">
                <a:effectLst/>
              </a:rPr>
              <a:t>Address: Villa 2, 20B Street, Community </a:t>
            </a:r>
            <a:r>
              <a:rPr lang="en-US" sz="2000" dirty="0" smtClean="0">
                <a:effectLst/>
              </a:rPr>
              <a:t>153</a:t>
            </a:r>
          </a:p>
          <a:p>
            <a:pPr marL="0" indent="0">
              <a:buNone/>
            </a:pPr>
            <a:r>
              <a:rPr lang="en-US" sz="2000" dirty="0" smtClean="0">
                <a:effectLst/>
              </a:rPr>
              <a:t>P.O</a:t>
            </a:r>
            <a:r>
              <a:rPr lang="en-US" sz="2000" dirty="0">
                <a:effectLst/>
              </a:rPr>
              <a:t>. Box 31484, Ras Al Khaimah, United Arab Emirates</a:t>
            </a:r>
          </a:p>
          <a:p>
            <a:pPr marL="0" indent="0">
              <a:buNone/>
            </a:pPr>
            <a:r>
              <a:rPr lang="en-US" sz="2000" dirty="0">
                <a:effectLst/>
              </a:rPr>
              <a:t>Tel:+971 7 2364530 </a:t>
            </a:r>
          </a:p>
          <a:p>
            <a:pPr marL="0" indent="0">
              <a:buNone/>
            </a:pPr>
            <a:r>
              <a:rPr lang="en-US" sz="2000" dirty="0">
                <a:effectLst/>
              </a:rPr>
              <a:t>Email:	office@SLG-strohallegalgroup.com</a:t>
            </a:r>
          </a:p>
          <a:p>
            <a:pPr marL="0" indent="0">
              <a:buNone/>
            </a:pPr>
            <a:r>
              <a:rPr lang="en-US" sz="2000" dirty="0" smtClean="0">
                <a:effectLst/>
              </a:rPr>
              <a:t>Website : www.slg-strohallegalgroup.com</a:t>
            </a:r>
            <a:endParaRPr lang="en-US" sz="2000" dirty="0">
              <a:effectLst/>
            </a:endParaRPr>
          </a:p>
        </p:txBody>
      </p:sp>
      <p:sp>
        <p:nvSpPr>
          <p:cNvPr id="4" name="Footer Placeholder 3"/>
          <p:cNvSpPr>
            <a:spLocks noGrp="1"/>
          </p:cNvSpPr>
          <p:nvPr>
            <p:ph type="ftr" sz="quarter" idx="11"/>
          </p:nvPr>
        </p:nvSpPr>
        <p:spPr/>
        <p:txBody>
          <a:bodyPr/>
          <a:lstStyle/>
          <a:p>
            <a:pPr>
              <a:defRPr/>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117075"/>
            <a:ext cx="8330957" cy="2398594"/>
          </a:xfrm>
          <a:prstGeom prst="rect">
            <a:avLst/>
          </a:prstGeom>
        </p:spPr>
      </p:pic>
    </p:spTree>
    <p:extLst>
      <p:ext uri="{BB962C8B-B14F-4D97-AF65-F5344CB8AC3E}">
        <p14:creationId xmlns:p14="http://schemas.microsoft.com/office/powerpoint/2010/main" val="539238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08038"/>
          </a:xfrm>
        </p:spPr>
        <p:txBody>
          <a:bodyPr/>
          <a:lstStyle/>
          <a:p>
            <a:pPr algn="l">
              <a:spcBef>
                <a:spcPct val="20000"/>
              </a:spcBef>
              <a:buClr>
                <a:schemeClr val="hlink"/>
              </a:buClr>
              <a:buSzPct val="60000"/>
            </a:pPr>
            <a:r>
              <a:rPr lang="en-US" sz="2400" b="1" dirty="0">
                <a:solidFill>
                  <a:schemeClr val="tx1"/>
                </a:solidFill>
                <a:effectLst/>
                <a:latin typeface="+mn-lt"/>
                <a:ea typeface="+mn-ea"/>
                <a:cs typeface="+mn-cs"/>
              </a:rPr>
              <a:t>Sources of Law</a:t>
            </a:r>
          </a:p>
        </p:txBody>
      </p:sp>
      <p:sp>
        <p:nvSpPr>
          <p:cNvPr id="3" name="Content Placeholder 2"/>
          <p:cNvSpPr>
            <a:spLocks noGrp="1"/>
          </p:cNvSpPr>
          <p:nvPr>
            <p:ph idx="1"/>
          </p:nvPr>
        </p:nvSpPr>
        <p:spPr>
          <a:xfrm>
            <a:off x="457200" y="1295400"/>
            <a:ext cx="8229600" cy="4835525"/>
          </a:xfrm>
        </p:spPr>
        <p:txBody>
          <a:bodyPr/>
          <a:lstStyle/>
          <a:p>
            <a:r>
              <a:rPr lang="en-CA" sz="2000" dirty="0">
                <a:effectLst/>
              </a:rPr>
              <a:t>General Laws like Islamic Sharia Law, Civil Code, Penal </a:t>
            </a:r>
            <a:r>
              <a:rPr lang="en-CA" sz="2000" dirty="0" smtClean="0">
                <a:effectLst/>
              </a:rPr>
              <a:t>Code etc.</a:t>
            </a:r>
            <a:endParaRPr lang="en-CA" sz="2000" dirty="0">
              <a:effectLst/>
            </a:endParaRPr>
          </a:p>
          <a:p>
            <a:r>
              <a:rPr lang="en-US" sz="2000" dirty="0">
                <a:effectLst/>
              </a:rPr>
              <a:t>Federal Law No (7) of 1975 Concerning the Practice of Human Medicine </a:t>
            </a:r>
          </a:p>
          <a:p>
            <a:r>
              <a:rPr lang="en-US" sz="2000" dirty="0" smtClean="0">
                <a:effectLst/>
              </a:rPr>
              <a:t>Federal </a:t>
            </a:r>
            <a:r>
              <a:rPr lang="en-US" sz="2000" dirty="0">
                <a:effectLst/>
              </a:rPr>
              <a:t>Law No (5) of 1984 Concerning the Practice of some Medical Professions by Persons other than Physicians and </a:t>
            </a:r>
            <a:r>
              <a:rPr lang="en-US" sz="2000" dirty="0" smtClean="0">
                <a:effectLst/>
              </a:rPr>
              <a:t>Pharmacists</a:t>
            </a:r>
          </a:p>
          <a:p>
            <a:r>
              <a:rPr lang="en-US" sz="2000" dirty="0">
                <a:effectLst/>
              </a:rPr>
              <a:t>Federal Law No (2) of 1996 Concerning Private Health Facilities </a:t>
            </a:r>
            <a:endParaRPr lang="en-US" sz="2000" dirty="0" smtClean="0">
              <a:effectLst/>
            </a:endParaRPr>
          </a:p>
          <a:p>
            <a:r>
              <a:rPr lang="en-US" sz="2000" dirty="0">
                <a:effectLst/>
              </a:rPr>
              <a:t>Federal Law No. (10) of 2008 Concerning Medical </a:t>
            </a:r>
            <a:r>
              <a:rPr lang="en-US" sz="2000" dirty="0" smtClean="0">
                <a:effectLst/>
              </a:rPr>
              <a:t>Liability</a:t>
            </a:r>
          </a:p>
          <a:p>
            <a:pPr marL="0" indent="0">
              <a:buNone/>
            </a:pPr>
            <a:endParaRPr lang="en-US" sz="2400" dirty="0">
              <a:effectLst/>
            </a:endParaRPr>
          </a:p>
          <a:p>
            <a:endParaRPr lang="en-US" sz="2400" dirty="0">
              <a:effectLst/>
            </a:endParaRPr>
          </a:p>
          <a:p>
            <a:pPr eaLnBrk="1" hangingPunct="1">
              <a:buFont typeface="Arial" charset="0"/>
              <a:buChar char="•"/>
            </a:pPr>
            <a:endParaRPr lang="en-CA" sz="2400" dirty="0"/>
          </a:p>
          <a:p>
            <a:endParaRPr lang="en-US" dirty="0"/>
          </a:p>
        </p:txBody>
      </p:sp>
      <p:sp>
        <p:nvSpPr>
          <p:cNvPr id="4" name="Footer Placeholder 3"/>
          <p:cNvSpPr>
            <a:spLocks noGrp="1"/>
          </p:cNvSpPr>
          <p:nvPr>
            <p:ph type="ftr" sz="quarter" idx="11"/>
          </p:nvPr>
        </p:nvSpPr>
        <p:spPr>
          <a:xfrm>
            <a:off x="3124200" y="6477000"/>
            <a:ext cx="2895600" cy="228600"/>
          </a:xfrm>
        </p:spPr>
        <p:txBody>
          <a:bodyPr/>
          <a:lstStyle/>
          <a:p>
            <a:pPr>
              <a:defRPr/>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0" y="4800600"/>
            <a:ext cx="3657600" cy="1879600"/>
          </a:xfrm>
          <a:prstGeom prst="rect">
            <a:avLst/>
          </a:prstGeom>
        </p:spPr>
      </p:pic>
    </p:spTree>
    <p:extLst>
      <p:ext uri="{BB962C8B-B14F-4D97-AF65-F5344CB8AC3E}">
        <p14:creationId xmlns:p14="http://schemas.microsoft.com/office/powerpoint/2010/main" val="2090341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effectLst/>
              </a:rPr>
              <a:t>Federal Law No (7) of 1975 </a:t>
            </a:r>
            <a:r>
              <a:rPr lang="en-US" sz="2400" b="1" dirty="0" smtClean="0">
                <a:effectLst/>
              </a:rPr>
              <a:t/>
            </a:r>
            <a:br>
              <a:rPr lang="en-US" sz="2400" b="1" dirty="0" smtClean="0">
                <a:effectLst/>
              </a:rPr>
            </a:br>
            <a:r>
              <a:rPr lang="en-US" sz="2400" b="1" dirty="0" smtClean="0">
                <a:effectLst/>
              </a:rPr>
              <a:t>Concerning </a:t>
            </a:r>
            <a:r>
              <a:rPr lang="en-US" sz="2400" b="1" dirty="0">
                <a:effectLst/>
              </a:rPr>
              <a:t>the Practice of Human Medicine</a:t>
            </a:r>
            <a:endParaRPr lang="en-US" sz="2400" b="1" dirty="0"/>
          </a:p>
        </p:txBody>
      </p:sp>
      <p:sp>
        <p:nvSpPr>
          <p:cNvPr id="3" name="Content Placeholder 2"/>
          <p:cNvSpPr>
            <a:spLocks noGrp="1"/>
          </p:cNvSpPr>
          <p:nvPr>
            <p:ph idx="1"/>
          </p:nvPr>
        </p:nvSpPr>
        <p:spPr/>
        <p:txBody>
          <a:bodyPr/>
          <a:lstStyle/>
          <a:p>
            <a:pPr marL="0" indent="0" algn="just">
              <a:buNone/>
            </a:pPr>
            <a:r>
              <a:rPr lang="en-US" sz="2000" dirty="0" smtClean="0">
                <a:effectLst/>
              </a:rPr>
              <a:t>“No </a:t>
            </a:r>
            <a:r>
              <a:rPr lang="en-US" sz="2000" dirty="0">
                <a:effectLst/>
              </a:rPr>
              <a:t>person shall practice the profession of human medicine in companies, clinics, private hospitals, or private establishments or facilities in the United Arab Emirates unless he is </a:t>
            </a:r>
            <a:r>
              <a:rPr lang="en-US" sz="2000" b="1" dirty="0">
                <a:effectLst/>
              </a:rPr>
              <a:t>licensed to practice this profession</a:t>
            </a:r>
            <a:r>
              <a:rPr lang="en-US" sz="2000" dirty="0">
                <a:effectLst/>
              </a:rPr>
              <a:t> by, and is registered with, the Ministry of Health in accordance with this Law</a:t>
            </a:r>
            <a:r>
              <a:rPr lang="en-US" sz="2000" dirty="0" smtClean="0">
                <a:effectLst/>
              </a:rPr>
              <a:t>.”</a:t>
            </a:r>
            <a:endParaRPr lang="en-US" sz="2000" dirty="0">
              <a:effectLst/>
            </a:endParaRPr>
          </a:p>
          <a:p>
            <a:pPr marL="0" indent="0">
              <a:buNone/>
            </a:pPr>
            <a:endParaRPr lang="en-US" dirty="0" smtClean="0"/>
          </a:p>
          <a:p>
            <a:pPr marL="0" indent="0">
              <a:buNone/>
            </a:pPr>
            <a:r>
              <a:rPr lang="en-US" sz="2000" b="1" dirty="0" smtClean="0">
                <a:effectLst/>
              </a:rPr>
              <a:t>Health </a:t>
            </a:r>
            <a:r>
              <a:rPr lang="en-US" sz="2000" b="1" dirty="0">
                <a:effectLst/>
              </a:rPr>
              <a:t>Professional Categories</a:t>
            </a:r>
            <a:r>
              <a:rPr lang="en-US" sz="2000" b="1" dirty="0" smtClean="0">
                <a:effectLst/>
              </a:rPr>
              <a:t>:</a:t>
            </a:r>
            <a:endParaRPr lang="en-US" sz="2000" dirty="0">
              <a:effectLst/>
            </a:endParaRPr>
          </a:p>
          <a:p>
            <a:pPr lvl="0"/>
            <a:r>
              <a:rPr lang="en-US" sz="2000" dirty="0">
                <a:effectLst/>
              </a:rPr>
              <a:t>Physicians </a:t>
            </a:r>
            <a:endParaRPr lang="en-US" sz="2000" dirty="0" smtClean="0">
              <a:effectLst/>
            </a:endParaRPr>
          </a:p>
          <a:p>
            <a:pPr lvl="0"/>
            <a:r>
              <a:rPr lang="en-US" sz="2000" dirty="0" smtClean="0">
                <a:effectLst/>
              </a:rPr>
              <a:t>Dentistry </a:t>
            </a:r>
          </a:p>
          <a:p>
            <a:pPr lvl="0"/>
            <a:r>
              <a:rPr lang="en-US" sz="2000" dirty="0" smtClean="0">
                <a:effectLst/>
              </a:rPr>
              <a:t>Pharmacy</a:t>
            </a:r>
            <a:endParaRPr lang="en-US" sz="2000" dirty="0">
              <a:effectLst/>
            </a:endParaRPr>
          </a:p>
          <a:p>
            <a:pPr lvl="0"/>
            <a:r>
              <a:rPr lang="en-US" sz="2000" dirty="0">
                <a:effectLst/>
              </a:rPr>
              <a:t>Nursing / Midwifery</a:t>
            </a:r>
          </a:p>
          <a:p>
            <a:pPr lvl="0"/>
            <a:r>
              <a:rPr lang="en-US" sz="2000" dirty="0">
                <a:effectLst/>
              </a:rPr>
              <a:t>Allied Health</a:t>
            </a:r>
          </a:p>
          <a:p>
            <a:pPr marL="0" indent="0">
              <a:buNone/>
            </a:pPr>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668451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effectLst/>
              </a:rPr>
              <a:t>Law No (5) of 1984 Concerning the Practice of some Medical Professions by Persons </a:t>
            </a:r>
            <a:r>
              <a:rPr lang="en-US" sz="2400" b="1" dirty="0" smtClean="0">
                <a:effectLst/>
              </a:rPr>
              <a:t/>
            </a:r>
            <a:br>
              <a:rPr lang="en-US" sz="2400" b="1" dirty="0" smtClean="0">
                <a:effectLst/>
              </a:rPr>
            </a:br>
            <a:r>
              <a:rPr lang="en-US" sz="2400" b="1" dirty="0" smtClean="0">
                <a:effectLst/>
              </a:rPr>
              <a:t>other </a:t>
            </a:r>
            <a:r>
              <a:rPr lang="en-US" sz="2400" b="1" dirty="0">
                <a:effectLst/>
              </a:rPr>
              <a:t>than Physicians and Pharmacists</a:t>
            </a:r>
            <a:r>
              <a:rPr lang="en-US" sz="2400" dirty="0">
                <a:effectLst/>
              </a:rPr>
              <a:t/>
            </a:r>
            <a:br>
              <a:rPr lang="en-US" sz="2400" dirty="0">
                <a:effectLst/>
              </a:rPr>
            </a:br>
            <a:endParaRPr lang="en-US" sz="2400" dirty="0"/>
          </a:p>
        </p:txBody>
      </p:sp>
      <p:sp>
        <p:nvSpPr>
          <p:cNvPr id="3" name="Content Placeholder 2"/>
          <p:cNvSpPr>
            <a:spLocks noGrp="1"/>
          </p:cNvSpPr>
          <p:nvPr>
            <p:ph idx="1"/>
          </p:nvPr>
        </p:nvSpPr>
        <p:spPr/>
        <p:txBody>
          <a:bodyPr/>
          <a:lstStyle/>
          <a:p>
            <a:pPr marL="0" indent="0">
              <a:buNone/>
            </a:pPr>
            <a:r>
              <a:rPr lang="en-US" sz="2000" b="1" dirty="0">
                <a:effectLst/>
              </a:rPr>
              <a:t>License also needed for</a:t>
            </a:r>
            <a:r>
              <a:rPr lang="en-US" sz="2000" b="1" dirty="0" smtClean="0">
                <a:effectLst/>
              </a:rPr>
              <a:t>:</a:t>
            </a:r>
            <a:endParaRPr lang="en-US" sz="2000" b="1" dirty="0">
              <a:effectLst/>
            </a:endParaRPr>
          </a:p>
          <a:p>
            <a:pPr lvl="0"/>
            <a:r>
              <a:rPr lang="en-US" sz="2000" dirty="0">
                <a:effectLst/>
              </a:rPr>
              <a:t>Laboratory </a:t>
            </a:r>
          </a:p>
          <a:p>
            <a:pPr lvl="0"/>
            <a:r>
              <a:rPr lang="en-US" sz="2000" dirty="0">
                <a:effectLst/>
              </a:rPr>
              <a:t>Imaging (examination and treatment) </a:t>
            </a:r>
          </a:p>
          <a:p>
            <a:pPr lvl="0"/>
            <a:r>
              <a:rPr lang="en-US" sz="2000" dirty="0">
                <a:effectLst/>
              </a:rPr>
              <a:t>Physiotherapy </a:t>
            </a:r>
          </a:p>
          <a:p>
            <a:pPr lvl="0"/>
            <a:r>
              <a:rPr lang="en-US" sz="2000" dirty="0" smtClean="0">
                <a:effectLst/>
              </a:rPr>
              <a:t>Optical </a:t>
            </a:r>
            <a:r>
              <a:rPr lang="en-US" sz="2000" dirty="0">
                <a:effectLst/>
              </a:rPr>
              <a:t>(manufacturing and fitting) </a:t>
            </a:r>
          </a:p>
          <a:p>
            <a:pPr lvl="0"/>
            <a:r>
              <a:rPr lang="en-US" sz="2000" dirty="0">
                <a:effectLst/>
              </a:rPr>
              <a:t>Audiology and </a:t>
            </a:r>
            <a:r>
              <a:rPr lang="en-US" sz="2000" dirty="0" smtClean="0">
                <a:effectLst/>
              </a:rPr>
              <a:t>Phonetics </a:t>
            </a:r>
            <a:endParaRPr lang="en-US" sz="2000" dirty="0">
              <a:effectLst/>
            </a:endParaRPr>
          </a:p>
          <a:p>
            <a:pPr lvl="0"/>
            <a:r>
              <a:rPr lang="en-US" sz="2000" dirty="0" smtClean="0">
                <a:effectLst/>
              </a:rPr>
              <a:t>Anesthesia</a:t>
            </a:r>
            <a:endParaRPr lang="en-US" sz="2000" dirty="0">
              <a:effectLst/>
            </a:endParaRPr>
          </a:p>
          <a:p>
            <a:pPr lvl="0"/>
            <a:r>
              <a:rPr lang="en-US" sz="2000" dirty="0">
                <a:effectLst/>
              </a:rPr>
              <a:t>Nutrition </a:t>
            </a:r>
          </a:p>
          <a:p>
            <a:pPr lvl="0"/>
            <a:r>
              <a:rPr lang="en-US" sz="2000" dirty="0">
                <a:effectLst/>
              </a:rPr>
              <a:t>Ventilators </a:t>
            </a:r>
          </a:p>
          <a:p>
            <a:pPr lvl="0"/>
            <a:r>
              <a:rPr lang="en-US" sz="2000" dirty="0">
                <a:effectLst/>
              </a:rPr>
              <a:t>Nuclear medicine </a:t>
            </a:r>
          </a:p>
          <a:p>
            <a:pPr lvl="0"/>
            <a:r>
              <a:rPr lang="en-US" sz="2000" dirty="0">
                <a:effectLst/>
              </a:rPr>
              <a:t>Orthotics etc. </a:t>
            </a:r>
          </a:p>
          <a:p>
            <a:pPr marL="0" indent="0">
              <a:buNone/>
            </a:pPr>
            <a:endParaRPr lang="en-US" dirty="0"/>
          </a:p>
        </p:txBody>
      </p:sp>
      <p:sp>
        <p:nvSpPr>
          <p:cNvPr id="4" name="Footer Placeholder 3"/>
          <p:cNvSpPr>
            <a:spLocks noGrp="1"/>
          </p:cNvSpPr>
          <p:nvPr>
            <p:ph type="ftr" sz="quarter" idx="11"/>
          </p:nvPr>
        </p:nvSpPr>
        <p:spPr/>
        <p:txBody>
          <a:bodyPr/>
          <a:lstStyle/>
          <a:p>
            <a:pPr>
              <a:defRPr/>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2906" y="3886200"/>
            <a:ext cx="3842494" cy="2693790"/>
          </a:xfrm>
          <a:prstGeom prst="rect">
            <a:avLst/>
          </a:prstGeom>
        </p:spPr>
      </p:pic>
    </p:spTree>
    <p:extLst>
      <p:ext uri="{BB962C8B-B14F-4D97-AF65-F5344CB8AC3E}">
        <p14:creationId xmlns:p14="http://schemas.microsoft.com/office/powerpoint/2010/main" val="57772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229600" cy="685800"/>
          </a:xfrm>
        </p:spPr>
        <p:txBody>
          <a:bodyPr/>
          <a:lstStyle/>
          <a:p>
            <a:r>
              <a:rPr lang="en-US" sz="2400" b="1" dirty="0">
                <a:effectLst/>
              </a:rPr>
              <a:t>License – required documents </a:t>
            </a:r>
            <a:r>
              <a:rPr lang="en-US" sz="2400" b="1" dirty="0" smtClean="0">
                <a:effectLst/>
              </a:rPr>
              <a:t>example of HAAD</a:t>
            </a:r>
            <a:endParaRPr lang="en-US" sz="2400" b="1" dirty="0">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5242265"/>
              </p:ext>
            </p:extLst>
          </p:nvPr>
        </p:nvGraphicFramePr>
        <p:xfrm>
          <a:off x="304800" y="761997"/>
          <a:ext cx="8382000" cy="5804862"/>
        </p:xfrm>
        <a:graphic>
          <a:graphicData uri="http://schemas.openxmlformats.org/drawingml/2006/table">
            <a:tbl>
              <a:tblPr firstRow="1" firstCol="1" bandRow="1">
                <a:tableStyleId>{93296810-A885-4BE3-A3E7-6D5BEEA58F35}</a:tableStyleId>
              </a:tblPr>
              <a:tblGrid>
                <a:gridCol w="4191000"/>
                <a:gridCol w="4191000"/>
              </a:tblGrid>
              <a:tr h="970612">
                <a:tc>
                  <a:txBody>
                    <a:bodyPr/>
                    <a:lstStyle/>
                    <a:p>
                      <a:pPr marL="0" marR="0" algn="just">
                        <a:lnSpc>
                          <a:spcPct val="115000"/>
                        </a:lnSpc>
                        <a:spcBef>
                          <a:spcPts val="0"/>
                        </a:spcBef>
                        <a:spcAft>
                          <a:spcPts val="0"/>
                        </a:spcAft>
                      </a:pPr>
                      <a:r>
                        <a:rPr lang="en-US" sz="900" dirty="0">
                          <a:effectLst/>
                        </a:rPr>
                        <a:t>Educational qualifications</a:t>
                      </a:r>
                      <a:endParaRPr lang="en-US" sz="1100" dirty="0">
                        <a:effectLst/>
                        <a:latin typeface="Calibri"/>
                        <a:ea typeface="Calibri"/>
                        <a:cs typeface="Times New Roman"/>
                      </a:endParaRPr>
                    </a:p>
                  </a:txBody>
                  <a:tcPr marL="9525" marR="9525" marT="9525" marB="9525" anchor="ctr"/>
                </a:tc>
                <a:tc>
                  <a:txBody>
                    <a:bodyPr/>
                    <a:lstStyle/>
                    <a:p>
                      <a:pPr marL="342900" marR="0" lvl="0" indent="-342900" algn="just">
                        <a:lnSpc>
                          <a:spcPct val="115000"/>
                        </a:lnSpc>
                        <a:spcBef>
                          <a:spcPts val="0"/>
                        </a:spcBef>
                        <a:spcAft>
                          <a:spcPts val="1000"/>
                        </a:spcAft>
                        <a:buSzPts val="1000"/>
                        <a:buFont typeface="Symbol"/>
                        <a:buChar char=""/>
                        <a:tabLst>
                          <a:tab pos="457200" algn="l"/>
                        </a:tabLst>
                      </a:pPr>
                      <a:r>
                        <a:rPr lang="en-US" sz="900">
                          <a:effectLst/>
                        </a:rPr>
                        <a:t>Cover the minimum requirements of the Professional Qualification Requirement</a:t>
                      </a:r>
                      <a:endParaRPr lang="en-US" sz="1100">
                        <a:effectLst/>
                      </a:endParaRPr>
                    </a:p>
                    <a:p>
                      <a:pPr marL="342900" marR="0" lvl="0" indent="-342900" algn="just">
                        <a:lnSpc>
                          <a:spcPct val="115000"/>
                        </a:lnSpc>
                        <a:spcBef>
                          <a:spcPts val="0"/>
                        </a:spcBef>
                        <a:spcAft>
                          <a:spcPts val="1000"/>
                        </a:spcAft>
                        <a:buSzPts val="1000"/>
                        <a:buFont typeface="Symbol"/>
                        <a:buChar char=""/>
                        <a:tabLst>
                          <a:tab pos="457200" algn="l"/>
                        </a:tabLst>
                      </a:pPr>
                      <a:r>
                        <a:rPr lang="en-US" sz="900">
                          <a:effectLst/>
                        </a:rPr>
                        <a:t>If applicant holds diploma or less, attaching high school certificate is required</a:t>
                      </a:r>
                      <a:endParaRPr lang="en-US" sz="1100">
                        <a:effectLst/>
                        <a:latin typeface="Calibri"/>
                        <a:ea typeface="Calibri"/>
                        <a:cs typeface="Times New Roman"/>
                      </a:endParaRPr>
                    </a:p>
                  </a:txBody>
                  <a:tcPr marL="9525" marR="9525" marT="9525" marB="9525" anchor="ctr"/>
                </a:tc>
              </a:tr>
              <a:tr h="1331224">
                <a:tc>
                  <a:txBody>
                    <a:bodyPr/>
                    <a:lstStyle/>
                    <a:p>
                      <a:pPr marL="0" marR="0" algn="just">
                        <a:lnSpc>
                          <a:spcPct val="115000"/>
                        </a:lnSpc>
                        <a:spcBef>
                          <a:spcPts val="0"/>
                        </a:spcBef>
                        <a:spcAft>
                          <a:spcPts val="0"/>
                        </a:spcAft>
                      </a:pPr>
                      <a:r>
                        <a:rPr lang="en-US" sz="900" dirty="0">
                          <a:effectLst/>
                        </a:rPr>
                        <a:t>Experience certificates</a:t>
                      </a:r>
                      <a:endParaRPr lang="en-US" sz="1100" dirty="0">
                        <a:effectLst/>
                        <a:latin typeface="Calibri"/>
                        <a:ea typeface="Calibri"/>
                        <a:cs typeface="Times New Roman"/>
                      </a:endParaRPr>
                    </a:p>
                  </a:txBody>
                  <a:tcPr marL="9525" marR="9525" marT="9525" marB="9525" anchor="ctr"/>
                </a:tc>
                <a:tc>
                  <a:txBody>
                    <a:bodyPr/>
                    <a:lstStyle/>
                    <a:p>
                      <a:pPr marL="342900" marR="0" lvl="0" indent="-342900" algn="just">
                        <a:lnSpc>
                          <a:spcPct val="115000"/>
                        </a:lnSpc>
                        <a:spcBef>
                          <a:spcPts val="0"/>
                        </a:spcBef>
                        <a:spcAft>
                          <a:spcPts val="1000"/>
                        </a:spcAft>
                        <a:buSzPts val="1000"/>
                        <a:buFont typeface="Symbol"/>
                        <a:buChar char=""/>
                        <a:tabLst>
                          <a:tab pos="457200" algn="l"/>
                        </a:tabLst>
                      </a:pPr>
                      <a:r>
                        <a:rPr lang="en-US" sz="900">
                          <a:effectLst/>
                        </a:rPr>
                        <a:t>Cover the minimum requirements of the Professional Qualification Requirement</a:t>
                      </a:r>
                      <a:endParaRPr lang="en-US" sz="1100">
                        <a:effectLst/>
                      </a:endParaRPr>
                    </a:p>
                    <a:p>
                      <a:pPr marL="342900" marR="0" lvl="0" indent="-342900" algn="just">
                        <a:lnSpc>
                          <a:spcPct val="115000"/>
                        </a:lnSpc>
                        <a:spcBef>
                          <a:spcPts val="0"/>
                        </a:spcBef>
                        <a:spcAft>
                          <a:spcPts val="1000"/>
                        </a:spcAft>
                        <a:buSzPts val="1000"/>
                        <a:buFont typeface="Symbol"/>
                        <a:buChar char=""/>
                        <a:tabLst>
                          <a:tab pos="457200" algn="l"/>
                        </a:tabLst>
                      </a:pPr>
                      <a:r>
                        <a:rPr lang="en-US" sz="900">
                          <a:effectLst/>
                        </a:rPr>
                        <a:t>To show the job title and duration</a:t>
                      </a:r>
                      <a:endParaRPr lang="en-US" sz="1100">
                        <a:effectLst/>
                      </a:endParaRPr>
                    </a:p>
                    <a:p>
                      <a:pPr marL="342900" marR="0" lvl="0" indent="-342900" algn="just">
                        <a:lnSpc>
                          <a:spcPct val="115000"/>
                        </a:lnSpc>
                        <a:spcBef>
                          <a:spcPts val="0"/>
                        </a:spcBef>
                        <a:spcAft>
                          <a:spcPts val="1000"/>
                        </a:spcAft>
                        <a:buSzPts val="1000"/>
                        <a:buFont typeface="Symbol"/>
                        <a:buChar char=""/>
                        <a:tabLst>
                          <a:tab pos="457200" algn="l"/>
                        </a:tabLst>
                      </a:pPr>
                      <a:r>
                        <a:rPr lang="en-US" sz="900">
                          <a:effectLst/>
                        </a:rPr>
                        <a:t>To be signed by the human resources or Medical/Hospital director</a:t>
                      </a:r>
                      <a:endParaRPr lang="en-US" sz="1100">
                        <a:effectLst/>
                        <a:latin typeface="Calibri"/>
                        <a:ea typeface="Calibri"/>
                        <a:cs typeface="Times New Roman"/>
                      </a:endParaRPr>
                    </a:p>
                  </a:txBody>
                  <a:tcPr marL="9525" marR="9525" marT="9525" marB="9525" anchor="ctr"/>
                </a:tc>
              </a:tr>
              <a:tr h="410233">
                <a:tc>
                  <a:txBody>
                    <a:bodyPr/>
                    <a:lstStyle/>
                    <a:p>
                      <a:pPr marL="0" marR="0" algn="just">
                        <a:lnSpc>
                          <a:spcPct val="115000"/>
                        </a:lnSpc>
                        <a:spcBef>
                          <a:spcPts val="0"/>
                        </a:spcBef>
                        <a:spcAft>
                          <a:spcPts val="0"/>
                        </a:spcAft>
                      </a:pPr>
                      <a:r>
                        <a:rPr lang="en-US" sz="900">
                          <a:effectLst/>
                        </a:rPr>
                        <a:t>Home country license or license from the country where the relevant qualification was obtained</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Cover the minimum requirements of the Professional Qualification Requirement</a:t>
                      </a:r>
                      <a:endParaRPr lang="en-US" sz="1100">
                        <a:effectLst/>
                        <a:latin typeface="Calibri"/>
                        <a:ea typeface="Calibri"/>
                        <a:cs typeface="Times New Roman"/>
                      </a:endParaRPr>
                    </a:p>
                  </a:txBody>
                  <a:tcPr marL="9525" marR="9525" marT="9525" marB="9525" anchor="ctr"/>
                </a:tc>
              </a:tr>
              <a:tr h="410233">
                <a:tc>
                  <a:txBody>
                    <a:bodyPr/>
                    <a:lstStyle/>
                    <a:p>
                      <a:pPr marL="0" marR="0" algn="just">
                        <a:lnSpc>
                          <a:spcPct val="115000"/>
                        </a:lnSpc>
                        <a:spcBef>
                          <a:spcPts val="0"/>
                        </a:spcBef>
                        <a:spcAft>
                          <a:spcPts val="0"/>
                        </a:spcAft>
                      </a:pPr>
                      <a:r>
                        <a:rPr lang="en-US" sz="900">
                          <a:effectLst/>
                        </a:rPr>
                        <a:t>Registration(s) or License(s) from each country where applicant have been employed</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Cover the minimum requirements of the Professional Qualification Requirement</a:t>
                      </a:r>
                      <a:endParaRPr lang="en-US" sz="1100">
                        <a:effectLst/>
                        <a:latin typeface="Calibri"/>
                        <a:ea typeface="Calibri"/>
                        <a:cs typeface="Times New Roman"/>
                      </a:endParaRPr>
                    </a:p>
                  </a:txBody>
                  <a:tcPr marL="9525" marR="9525" marT="9525" marB="9525" anchor="ctr"/>
                </a:tc>
              </a:tr>
              <a:tr h="410233">
                <a:tc>
                  <a:txBody>
                    <a:bodyPr/>
                    <a:lstStyle/>
                    <a:p>
                      <a:pPr marL="0" marR="0" algn="just">
                        <a:lnSpc>
                          <a:spcPct val="115000"/>
                        </a:lnSpc>
                        <a:spcBef>
                          <a:spcPts val="0"/>
                        </a:spcBef>
                        <a:spcAft>
                          <a:spcPts val="0"/>
                        </a:spcAft>
                      </a:pPr>
                      <a:r>
                        <a:rPr lang="en-US" sz="900">
                          <a:effectLst/>
                        </a:rPr>
                        <a:t>Certificate(s) of Good Standing</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From the regulatory authority issuing the licenses (registrations) for experiences that cover the minimum requirements of the PQR</a:t>
                      </a:r>
                      <a:endParaRPr lang="en-US" sz="1100">
                        <a:effectLst/>
                        <a:latin typeface="Calibri"/>
                        <a:ea typeface="Calibri"/>
                        <a:cs typeface="Times New Roman"/>
                      </a:endParaRPr>
                    </a:p>
                  </a:txBody>
                  <a:tcPr marL="9525" marR="9525" marT="9525" marB="9525" anchor="ctr"/>
                </a:tc>
              </a:tr>
              <a:tr h="410233">
                <a:tc>
                  <a:txBody>
                    <a:bodyPr/>
                    <a:lstStyle/>
                    <a:p>
                      <a:pPr marL="0" marR="0" algn="just">
                        <a:lnSpc>
                          <a:spcPct val="115000"/>
                        </a:lnSpc>
                        <a:spcBef>
                          <a:spcPts val="0"/>
                        </a:spcBef>
                        <a:spcAft>
                          <a:spcPts val="0"/>
                        </a:spcAft>
                      </a:pPr>
                      <a:r>
                        <a:rPr lang="en-US" sz="900">
                          <a:effectLst/>
                        </a:rPr>
                        <a:t>Official logbook for the past 2 years</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For surgeons (including Obstetrics &amp; Gynecology) and dentist specialists</a:t>
                      </a:r>
                      <a:endParaRPr lang="en-US" sz="1100">
                        <a:effectLst/>
                        <a:latin typeface="Calibri"/>
                        <a:ea typeface="Calibri"/>
                        <a:cs typeface="Times New Roman"/>
                      </a:endParaRPr>
                    </a:p>
                  </a:txBody>
                  <a:tcPr marL="9525" marR="9525" marT="9525" marB="9525" anchor="ctr"/>
                </a:tc>
              </a:tr>
              <a:tr h="210465">
                <a:tc>
                  <a:txBody>
                    <a:bodyPr/>
                    <a:lstStyle/>
                    <a:p>
                      <a:pPr marL="0" marR="0" algn="just">
                        <a:lnSpc>
                          <a:spcPct val="115000"/>
                        </a:lnSpc>
                        <a:spcBef>
                          <a:spcPts val="0"/>
                        </a:spcBef>
                        <a:spcAft>
                          <a:spcPts val="0"/>
                        </a:spcAft>
                      </a:pPr>
                      <a:r>
                        <a:rPr lang="en-US" sz="900">
                          <a:effectLst/>
                        </a:rPr>
                        <a:t>Transcript or residency programs</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May be required for evaluating the qualification</a:t>
                      </a:r>
                      <a:endParaRPr lang="en-US" sz="1100">
                        <a:effectLst/>
                        <a:latin typeface="Calibri"/>
                        <a:ea typeface="Calibri"/>
                        <a:cs typeface="Times New Roman"/>
                      </a:endParaRPr>
                    </a:p>
                  </a:txBody>
                  <a:tcPr marL="9525" marR="9525" marT="9525" marB="9525" anchor="ctr"/>
                </a:tc>
              </a:tr>
              <a:tr h="410233">
                <a:tc>
                  <a:txBody>
                    <a:bodyPr/>
                    <a:lstStyle/>
                    <a:p>
                      <a:pPr marL="0" marR="0" algn="just">
                        <a:lnSpc>
                          <a:spcPct val="115000"/>
                        </a:lnSpc>
                        <a:spcBef>
                          <a:spcPts val="0"/>
                        </a:spcBef>
                        <a:spcAft>
                          <a:spcPts val="0"/>
                        </a:spcAft>
                      </a:pPr>
                      <a:r>
                        <a:rPr lang="en-US" sz="900">
                          <a:effectLst/>
                        </a:rPr>
                        <a:t>Staff Data clearance form  (Security clearance form)  </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Applicant can start the process without Staff Data form, but it will be mandatory before license issuance</a:t>
                      </a:r>
                      <a:endParaRPr lang="en-US" sz="1100">
                        <a:effectLst/>
                        <a:latin typeface="Calibri"/>
                        <a:ea typeface="Calibri"/>
                        <a:cs typeface="Times New Roman"/>
                      </a:endParaRPr>
                    </a:p>
                  </a:txBody>
                  <a:tcPr marL="9525" marR="9525" marT="9525" marB="9525" anchor="ctr"/>
                </a:tc>
              </a:tr>
              <a:tr h="410233">
                <a:tc>
                  <a:txBody>
                    <a:bodyPr/>
                    <a:lstStyle/>
                    <a:p>
                      <a:pPr marL="0" marR="0" algn="just">
                        <a:lnSpc>
                          <a:spcPct val="115000"/>
                        </a:lnSpc>
                        <a:spcBef>
                          <a:spcPts val="0"/>
                        </a:spcBef>
                        <a:spcAft>
                          <a:spcPts val="0"/>
                        </a:spcAft>
                      </a:pPr>
                      <a:r>
                        <a:rPr lang="en-US" sz="900">
                          <a:effectLst/>
                        </a:rPr>
                        <a:t>Nomination letter (from sponsoring facility in Abu Dhabi)</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Applicant can start the process without Nomination letter, but it will be mandatory before license issuance</a:t>
                      </a:r>
                      <a:endParaRPr lang="en-US" sz="1100">
                        <a:effectLst/>
                        <a:latin typeface="Calibri"/>
                        <a:ea typeface="Calibri"/>
                        <a:cs typeface="Times New Roman"/>
                      </a:endParaRPr>
                    </a:p>
                  </a:txBody>
                  <a:tcPr marL="9525" marR="9525" marT="9525" marB="9525" anchor="ctr"/>
                </a:tc>
              </a:tr>
              <a:tr h="410233">
                <a:tc>
                  <a:txBody>
                    <a:bodyPr/>
                    <a:lstStyle/>
                    <a:p>
                      <a:pPr marL="0" marR="0" algn="just">
                        <a:lnSpc>
                          <a:spcPct val="115000"/>
                        </a:lnSpc>
                        <a:spcBef>
                          <a:spcPts val="0"/>
                        </a:spcBef>
                        <a:spcAft>
                          <a:spcPts val="0"/>
                        </a:spcAft>
                      </a:pPr>
                      <a:r>
                        <a:rPr lang="en-US" sz="900">
                          <a:effectLst/>
                        </a:rPr>
                        <a:t>Malpractice insurance for healthcare professionals</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Applicant can start the process without Malpractice, but it will be mandatory before license issuance</a:t>
                      </a:r>
                      <a:endParaRPr lang="en-US" sz="1100">
                        <a:effectLst/>
                        <a:latin typeface="Calibri"/>
                        <a:ea typeface="Calibri"/>
                        <a:cs typeface="Times New Roman"/>
                      </a:endParaRPr>
                    </a:p>
                  </a:txBody>
                  <a:tcPr marL="9525" marR="9525" marT="9525" marB="9525" anchor="ctr"/>
                </a:tc>
              </a:tr>
              <a:tr h="210465">
                <a:tc>
                  <a:txBody>
                    <a:bodyPr/>
                    <a:lstStyle/>
                    <a:p>
                      <a:pPr marL="0" marR="0" algn="just">
                        <a:lnSpc>
                          <a:spcPct val="115000"/>
                        </a:lnSpc>
                        <a:spcBef>
                          <a:spcPts val="0"/>
                        </a:spcBef>
                        <a:spcAft>
                          <a:spcPts val="0"/>
                        </a:spcAft>
                      </a:pPr>
                      <a:r>
                        <a:rPr lang="en-US" sz="900">
                          <a:effectLst/>
                        </a:rPr>
                        <a:t>Privileges for the last 2 years</a:t>
                      </a:r>
                      <a:endParaRPr lang="en-US" sz="110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a:effectLst/>
                        </a:rPr>
                        <a:t>Required from Physicians eligible for HAAD exam exemption</a:t>
                      </a:r>
                      <a:endParaRPr lang="en-US" sz="1100">
                        <a:effectLst/>
                        <a:latin typeface="Calibri"/>
                        <a:ea typeface="Calibri"/>
                        <a:cs typeface="Times New Roman"/>
                      </a:endParaRPr>
                    </a:p>
                  </a:txBody>
                  <a:tcPr marL="9525" marR="9525" marT="9525" marB="9525" anchor="ctr"/>
                </a:tc>
              </a:tr>
              <a:tr h="210465">
                <a:tc>
                  <a:txBody>
                    <a:bodyPr/>
                    <a:lstStyle/>
                    <a:p>
                      <a:pPr marL="0" marR="0" algn="just">
                        <a:lnSpc>
                          <a:spcPct val="115000"/>
                        </a:lnSpc>
                        <a:spcBef>
                          <a:spcPts val="0"/>
                        </a:spcBef>
                        <a:spcAft>
                          <a:spcPts val="0"/>
                        </a:spcAft>
                      </a:pPr>
                      <a:r>
                        <a:rPr lang="en-US" sz="900" dirty="0">
                          <a:effectLst/>
                        </a:rPr>
                        <a:t>Privileges from the sponsoring facility in Abu Dhabi</a:t>
                      </a:r>
                      <a:endParaRPr lang="en-US" sz="1100" dirty="0">
                        <a:effectLst/>
                        <a:latin typeface="Calibri"/>
                        <a:ea typeface="Calibri"/>
                        <a:cs typeface="Times New Roman"/>
                      </a:endParaRPr>
                    </a:p>
                  </a:txBody>
                  <a:tcPr marL="9525" marR="9525" marT="9525" marB="9525" anchor="ctr"/>
                </a:tc>
                <a:tc>
                  <a:txBody>
                    <a:bodyPr/>
                    <a:lstStyle/>
                    <a:p>
                      <a:pPr marL="0" marR="0" algn="just">
                        <a:lnSpc>
                          <a:spcPct val="115000"/>
                        </a:lnSpc>
                        <a:spcBef>
                          <a:spcPts val="0"/>
                        </a:spcBef>
                        <a:spcAft>
                          <a:spcPts val="0"/>
                        </a:spcAft>
                      </a:pPr>
                      <a:r>
                        <a:rPr lang="en-US" sz="900" dirty="0">
                          <a:effectLst/>
                        </a:rPr>
                        <a:t>Required from Physicians eligible for HAAD exam exemption</a:t>
                      </a:r>
                      <a:endParaRPr lang="en-US" sz="1100" dirty="0">
                        <a:effectLst/>
                        <a:latin typeface="Calibri"/>
                        <a:ea typeface="Calibri"/>
                        <a:cs typeface="Times New Roman"/>
                      </a:endParaRPr>
                    </a:p>
                  </a:txBody>
                  <a:tcPr marL="9525" marR="9525" marT="9525" marB="9525" anchor="ctr"/>
                </a:tc>
              </a:tr>
            </a:tbl>
          </a:graphicData>
        </a:graphic>
      </p:graphicFrame>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883529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effectLst/>
              </a:rPr>
              <a:t>Law No (2) of 1996 Concerning Private Health Facilities</a:t>
            </a:r>
            <a:r>
              <a:rPr lang="en-US" sz="2000" b="1" dirty="0">
                <a:effectLst/>
              </a:rPr>
              <a:t> </a:t>
            </a:r>
            <a:r>
              <a:rPr lang="en-US" dirty="0">
                <a:effectLst/>
              </a:rPr>
              <a:t/>
            </a:r>
            <a:br>
              <a:rPr lang="en-US" dirty="0">
                <a:effectLst/>
              </a:rPr>
            </a:br>
            <a:endParaRPr lang="en-US" dirty="0"/>
          </a:p>
        </p:txBody>
      </p:sp>
      <p:sp>
        <p:nvSpPr>
          <p:cNvPr id="3" name="Content Placeholder 2"/>
          <p:cNvSpPr>
            <a:spLocks noGrp="1"/>
          </p:cNvSpPr>
          <p:nvPr>
            <p:ph idx="1"/>
          </p:nvPr>
        </p:nvSpPr>
        <p:spPr>
          <a:xfrm>
            <a:off x="457200" y="838200"/>
            <a:ext cx="8229600" cy="5292725"/>
          </a:xfrm>
        </p:spPr>
        <p:txBody>
          <a:bodyPr/>
          <a:lstStyle/>
          <a:p>
            <a:pPr marL="0" indent="0">
              <a:buNone/>
            </a:pPr>
            <a:r>
              <a:rPr lang="en-US" sz="1200" dirty="0" smtClean="0">
                <a:effectLst/>
              </a:rPr>
              <a:t> </a:t>
            </a:r>
          </a:p>
          <a:p>
            <a:pPr lvl="0"/>
            <a:r>
              <a:rPr lang="en-US" sz="1600" dirty="0" smtClean="0">
                <a:effectLst/>
              </a:rPr>
              <a:t>Hospital</a:t>
            </a:r>
            <a:r>
              <a:rPr lang="en-US" sz="1600" dirty="0">
                <a:effectLst/>
              </a:rPr>
              <a:t>: General Hospital, Specialized </a:t>
            </a:r>
            <a:r>
              <a:rPr lang="en-US" sz="1600" dirty="0" smtClean="0">
                <a:effectLst/>
              </a:rPr>
              <a:t>Hospital</a:t>
            </a:r>
            <a:r>
              <a:rPr lang="en-US" sz="1600" dirty="0">
                <a:effectLst/>
              </a:rPr>
              <a:t>, Nursing </a:t>
            </a:r>
            <a:r>
              <a:rPr lang="en-US" sz="1600" dirty="0" smtClean="0">
                <a:effectLst/>
              </a:rPr>
              <a:t>Home</a:t>
            </a:r>
            <a:r>
              <a:rPr lang="en-US" sz="1600" dirty="0">
                <a:effectLst/>
              </a:rPr>
              <a:t> </a:t>
            </a:r>
            <a:r>
              <a:rPr lang="en-US" sz="1600" dirty="0" smtClean="0">
                <a:effectLst/>
              </a:rPr>
              <a:t>etc.</a:t>
            </a:r>
          </a:p>
          <a:p>
            <a:pPr lvl="0"/>
            <a:r>
              <a:rPr lang="en-US" sz="1600" dirty="0" smtClean="0">
                <a:effectLst/>
              </a:rPr>
              <a:t>Clinic</a:t>
            </a:r>
            <a:r>
              <a:rPr lang="en-US" sz="1600" dirty="0">
                <a:effectLst/>
              </a:rPr>
              <a:t>: General Clinic, General Dental Clinic, School </a:t>
            </a:r>
            <a:r>
              <a:rPr lang="en-US" sz="1600" dirty="0" smtClean="0">
                <a:effectLst/>
              </a:rPr>
              <a:t>Clinic etc.</a:t>
            </a:r>
          </a:p>
          <a:p>
            <a:pPr lvl="0"/>
            <a:r>
              <a:rPr lang="en-US" sz="1600" dirty="0" smtClean="0">
                <a:effectLst/>
              </a:rPr>
              <a:t>Day </a:t>
            </a:r>
            <a:r>
              <a:rPr lang="en-US" sz="1600" dirty="0">
                <a:effectLst/>
              </a:rPr>
              <a:t>Care Surgery Centre </a:t>
            </a:r>
            <a:endParaRPr lang="en-US" sz="1600" dirty="0" smtClean="0">
              <a:effectLst/>
            </a:endParaRPr>
          </a:p>
          <a:p>
            <a:pPr lvl="0"/>
            <a:r>
              <a:rPr lang="en-US" sz="1600" dirty="0" smtClean="0">
                <a:effectLst/>
              </a:rPr>
              <a:t>Centre</a:t>
            </a:r>
            <a:r>
              <a:rPr lang="en-US" sz="1600" dirty="0">
                <a:effectLst/>
              </a:rPr>
              <a:t>: Medical Center, Dental Center</a:t>
            </a:r>
          </a:p>
          <a:p>
            <a:pPr lvl="0"/>
            <a:r>
              <a:rPr lang="en-US" sz="1600" dirty="0">
                <a:effectLst/>
              </a:rPr>
              <a:t>Diagnostic Centre</a:t>
            </a:r>
          </a:p>
          <a:p>
            <a:pPr lvl="0"/>
            <a:r>
              <a:rPr lang="en-US" sz="1600" dirty="0">
                <a:effectLst/>
              </a:rPr>
              <a:t>Rehabilitation Centre (Optical Shop, </a:t>
            </a:r>
            <a:r>
              <a:rPr lang="en-US" sz="1600" dirty="0" smtClean="0">
                <a:effectLst/>
              </a:rPr>
              <a:t>Audiometric </a:t>
            </a:r>
            <a:r>
              <a:rPr lang="en-US" sz="1600" dirty="0">
                <a:effectLst/>
              </a:rPr>
              <a:t>Shop, Prosthetic &amp; Orthotics, Dental Laboratory, Physiotherapy)</a:t>
            </a:r>
          </a:p>
          <a:p>
            <a:pPr lvl="0"/>
            <a:r>
              <a:rPr lang="en-US" sz="1600" dirty="0">
                <a:effectLst/>
              </a:rPr>
              <a:t>Dialysis </a:t>
            </a:r>
            <a:r>
              <a:rPr lang="en-US" sz="1600" dirty="0" smtClean="0">
                <a:effectLst/>
              </a:rPr>
              <a:t>Center</a:t>
            </a:r>
            <a:endParaRPr lang="en-US" sz="1600" dirty="0">
              <a:effectLst/>
            </a:endParaRPr>
          </a:p>
          <a:p>
            <a:pPr lvl="0"/>
            <a:r>
              <a:rPr lang="en-US" sz="1600" dirty="0">
                <a:effectLst/>
              </a:rPr>
              <a:t>Fertilization </a:t>
            </a:r>
            <a:r>
              <a:rPr lang="en-US" sz="1600" dirty="0" smtClean="0">
                <a:effectLst/>
              </a:rPr>
              <a:t>Center</a:t>
            </a:r>
            <a:endParaRPr lang="en-US" sz="1600" dirty="0">
              <a:effectLst/>
            </a:endParaRPr>
          </a:p>
          <a:p>
            <a:pPr lvl="0"/>
            <a:r>
              <a:rPr lang="en-US" sz="1600" dirty="0">
                <a:effectLst/>
              </a:rPr>
              <a:t>Mobile Health Unit</a:t>
            </a:r>
          </a:p>
          <a:p>
            <a:pPr lvl="0"/>
            <a:r>
              <a:rPr lang="en-US" sz="1600" dirty="0">
                <a:effectLst/>
              </a:rPr>
              <a:t>Traditional Complementary and Alternative Medicine (TCAM) Practitioners (Acupuncture, </a:t>
            </a:r>
            <a:r>
              <a:rPr lang="en-US" sz="1600" dirty="0" smtClean="0">
                <a:effectLst/>
              </a:rPr>
              <a:t>Chiropractic's, </a:t>
            </a:r>
            <a:r>
              <a:rPr lang="en-US" sz="1600" dirty="0">
                <a:effectLst/>
              </a:rPr>
              <a:t>Homeopathy, TCM (</a:t>
            </a:r>
            <a:r>
              <a:rPr lang="en-US" sz="1600" dirty="0" smtClean="0">
                <a:effectLst/>
              </a:rPr>
              <a:t>Traditional </a:t>
            </a:r>
            <a:r>
              <a:rPr lang="en-US" sz="1600" dirty="0">
                <a:effectLst/>
              </a:rPr>
              <a:t>Chinese Medicine), Ayurveda </a:t>
            </a:r>
            <a:r>
              <a:rPr lang="en-US" sz="1600" dirty="0" smtClean="0">
                <a:effectLst/>
              </a:rPr>
              <a:t>etc</a:t>
            </a:r>
            <a:r>
              <a:rPr lang="en-US" sz="1600" dirty="0">
                <a:effectLst/>
              </a:rPr>
              <a:t>. </a:t>
            </a:r>
          </a:p>
          <a:p>
            <a:pPr lvl="0"/>
            <a:r>
              <a:rPr lang="en-US" sz="1600" dirty="0">
                <a:effectLst/>
              </a:rPr>
              <a:t>Provision of Health Service (Healthcare Management, Medical Staff, Home Care Services, Vehicle Ambulance etc.)</a:t>
            </a:r>
          </a:p>
          <a:p>
            <a:pPr lvl="0"/>
            <a:r>
              <a:rPr lang="en-US" sz="1600" dirty="0">
                <a:effectLst/>
              </a:rPr>
              <a:t>Pharmacy Establishment (Out-Patient Pharmacy, In-Patient Pharmacy, Drug Store (Medical Store), Drug Manufacture (Medical Factory), Scientific </a:t>
            </a:r>
            <a:r>
              <a:rPr lang="en-US" sz="1600" dirty="0" smtClean="0">
                <a:effectLst/>
              </a:rPr>
              <a:t>Office</a:t>
            </a:r>
            <a:r>
              <a:rPr lang="en-US" sz="1600" dirty="0">
                <a:effectLst/>
              </a:rPr>
              <a:t> </a:t>
            </a:r>
            <a:r>
              <a:rPr lang="en-US" sz="1600" dirty="0" smtClean="0">
                <a:effectLst/>
              </a:rPr>
              <a:t>etc.</a:t>
            </a:r>
            <a:endParaRPr lang="en-US" sz="1600" dirty="0">
              <a:effectLst/>
            </a:endParaRPr>
          </a:p>
          <a:p>
            <a:pPr marL="0" indent="0">
              <a:buNone/>
            </a:pPr>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724504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550" y="228600"/>
            <a:ext cx="8636650" cy="6324600"/>
          </a:xfrm>
        </p:spPr>
      </p:pic>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107650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effectLst/>
              </a:rPr>
              <a:t>Federal Law No. (10) of 2008 </a:t>
            </a:r>
            <a:br>
              <a:rPr lang="en-US" sz="2400" b="1" dirty="0" smtClean="0">
                <a:effectLst/>
              </a:rPr>
            </a:br>
            <a:r>
              <a:rPr lang="en-US" sz="2400" b="1" dirty="0" smtClean="0">
                <a:effectLst/>
              </a:rPr>
              <a:t>Concerning Medical Liability</a:t>
            </a:r>
            <a:r>
              <a:rPr lang="en-US" dirty="0">
                <a:effectLst/>
              </a:rPr>
              <a:t/>
            </a:r>
            <a:br>
              <a:rPr lang="en-US" dirty="0">
                <a:effectLst/>
              </a:rPr>
            </a:br>
            <a:endParaRPr lang="en-US" dirty="0"/>
          </a:p>
        </p:txBody>
      </p:sp>
      <p:sp>
        <p:nvSpPr>
          <p:cNvPr id="3" name="Content Placeholder 2"/>
          <p:cNvSpPr>
            <a:spLocks noGrp="1"/>
          </p:cNvSpPr>
          <p:nvPr>
            <p:ph idx="1"/>
          </p:nvPr>
        </p:nvSpPr>
        <p:spPr>
          <a:xfrm>
            <a:off x="457200" y="1143000"/>
            <a:ext cx="8229600" cy="4987925"/>
          </a:xfrm>
        </p:spPr>
        <p:txBody>
          <a:bodyPr/>
          <a:lstStyle/>
          <a:p>
            <a:pPr lvl="0"/>
            <a:r>
              <a:rPr lang="en-US" sz="2000" b="1" dirty="0">
                <a:effectLst/>
              </a:rPr>
              <a:t>Accurate and Honest </a:t>
            </a:r>
            <a:r>
              <a:rPr lang="en-US" sz="2000" b="1" dirty="0" smtClean="0">
                <a:effectLst/>
              </a:rPr>
              <a:t>Performance</a:t>
            </a:r>
            <a:r>
              <a:rPr lang="en-US" sz="2000" dirty="0" smtClean="0">
                <a:effectLst/>
              </a:rPr>
              <a:t>, Article 3: Individuals practicing medical professions in the UAE shall perform their duties accurately, honesty and in accordance with the recognized scientific and technical principles to provide the necessary care for patients, in addition they shall not make use of the patients' needs for illegal benefit to themselves or others and without discrimination between patients.</a:t>
            </a:r>
          </a:p>
          <a:p>
            <a:pPr lvl="0"/>
            <a:r>
              <a:rPr lang="en-US" sz="2000" b="1" dirty="0" smtClean="0">
                <a:effectLst/>
              </a:rPr>
              <a:t>Medical Malpractice Liability Insurance</a:t>
            </a:r>
            <a:r>
              <a:rPr lang="en-US" sz="2000" dirty="0" smtClean="0">
                <a:effectLst/>
              </a:rPr>
              <a:t>, Article 25: </a:t>
            </a:r>
          </a:p>
          <a:p>
            <a:pPr marL="400050" lvl="1" indent="0">
              <a:buNone/>
            </a:pPr>
            <a:r>
              <a:rPr lang="en-US" sz="2000" dirty="0" smtClean="0">
                <a:effectLst/>
              </a:rPr>
              <a:t>It is prohibited to practice a medical profession without procuring medical malpractice insurance with any licensed insurance companies, generally done by the owner of the health facility.</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434301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effectLst/>
              </a:rPr>
              <a:t>Federal Law No. (10) of 2008 </a:t>
            </a:r>
            <a:r>
              <a:rPr lang="en-US" sz="2400" b="1" dirty="0" smtClean="0">
                <a:effectLst/>
              </a:rPr>
              <a:t/>
            </a:r>
            <a:br>
              <a:rPr lang="en-US" sz="2400" b="1" dirty="0" smtClean="0">
                <a:effectLst/>
              </a:rPr>
            </a:br>
            <a:r>
              <a:rPr lang="en-US" sz="2400" b="1" dirty="0" smtClean="0">
                <a:effectLst/>
              </a:rPr>
              <a:t>Concerning </a:t>
            </a:r>
            <a:r>
              <a:rPr lang="en-US" sz="2400" b="1" dirty="0">
                <a:effectLst/>
              </a:rPr>
              <a:t>Medical Liability</a:t>
            </a:r>
            <a:endParaRPr lang="en-US" sz="2400" dirty="0"/>
          </a:p>
        </p:txBody>
      </p:sp>
      <p:sp>
        <p:nvSpPr>
          <p:cNvPr id="3" name="Content Placeholder 2"/>
          <p:cNvSpPr>
            <a:spLocks noGrp="1"/>
          </p:cNvSpPr>
          <p:nvPr>
            <p:ph idx="1"/>
          </p:nvPr>
        </p:nvSpPr>
        <p:spPr>
          <a:xfrm>
            <a:off x="457200" y="1219200"/>
            <a:ext cx="8229600" cy="4911725"/>
          </a:xfrm>
        </p:spPr>
        <p:txBody>
          <a:bodyPr/>
          <a:lstStyle/>
          <a:p>
            <a:pPr lvl="0"/>
            <a:r>
              <a:rPr lang="en-US" sz="1900" b="1" dirty="0">
                <a:effectLst/>
              </a:rPr>
              <a:t>No </a:t>
            </a:r>
            <a:r>
              <a:rPr lang="en-US" sz="1900" b="1" dirty="0" smtClean="0">
                <a:effectLst/>
              </a:rPr>
              <a:t>Sterilization</a:t>
            </a:r>
            <a:r>
              <a:rPr lang="en-US" sz="1900" dirty="0" smtClean="0">
                <a:effectLst/>
              </a:rPr>
              <a:t>, Article 13: </a:t>
            </a:r>
            <a:r>
              <a:rPr lang="en-US" sz="1900" dirty="0">
                <a:effectLst/>
              </a:rPr>
              <a:t>No act or interference relating to </a:t>
            </a:r>
            <a:r>
              <a:rPr lang="en-US" sz="2000" dirty="0">
                <a:effectLst/>
              </a:rPr>
              <a:t>birth control shall be carried out without the request or the consent of the spouses, nor any act or intervention related to women sterilization shall be made without the proper advice of a specialized medical committee consisting of not less than three physicians agreed that there is a serious threat to the mother's life in case of pregnancy or delivery and after obtaining the wife's written consent and notifying the husband.</a:t>
            </a:r>
          </a:p>
          <a:p>
            <a:pPr lvl="0"/>
            <a:r>
              <a:rPr lang="en-US" sz="2000" b="1" dirty="0">
                <a:effectLst/>
              </a:rPr>
              <a:t>No </a:t>
            </a:r>
            <a:r>
              <a:rPr lang="en-US" sz="2000" b="1" dirty="0" smtClean="0">
                <a:effectLst/>
              </a:rPr>
              <a:t>Abortion</a:t>
            </a:r>
            <a:r>
              <a:rPr lang="en-US" sz="2000" dirty="0" smtClean="0">
                <a:effectLst/>
              </a:rPr>
              <a:t>, Article 13: </a:t>
            </a:r>
            <a:r>
              <a:rPr lang="en-US" sz="2000" dirty="0">
                <a:effectLst/>
              </a:rPr>
              <a:t>With the exception of the following cases, physicians are not allowed to perform any abortions or to prescribe anything that would lead to abortion: If the continuity of such pregnancy may threaten the pregnant woman's life or the fetus is suffering malformation (…)</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700129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0</TotalTime>
  <Words>876</Words>
  <Application>Microsoft Office PowerPoint</Application>
  <PresentationFormat>Bildschirmpräsentation (4:3)</PresentationFormat>
  <Paragraphs>95</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Globe</vt:lpstr>
      <vt:lpstr>    Legal Framework of Medical Liability</vt:lpstr>
      <vt:lpstr>Sources of Law</vt:lpstr>
      <vt:lpstr>Federal Law No (7) of 1975  Concerning the Practice of Human Medicine</vt:lpstr>
      <vt:lpstr>Law No (5) of 1984 Concerning the Practice of some Medical Professions by Persons  other than Physicians and Pharmacists </vt:lpstr>
      <vt:lpstr>License – required documents example of HAAD</vt:lpstr>
      <vt:lpstr>Law No (2) of 1996 Concerning Private Health Facilities  </vt:lpstr>
      <vt:lpstr>PowerPoint-Präsentation</vt:lpstr>
      <vt:lpstr>Federal Law No. (10) of 2008  Concerning Medical Liability </vt:lpstr>
      <vt:lpstr>Federal Law No. (10) of 2008  Concerning Medical Liability</vt:lpstr>
      <vt:lpstr>Federal Law No. (10) of 2008  Concerning Medical Liability</vt:lpstr>
      <vt:lpstr>Thank you for your attention.</vt:lpstr>
      <vt:lpstr>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 in den Golf Staaten</dc:title>
  <dc:creator>W</dc:creator>
  <cp:lastModifiedBy>Volontaer 3, AC AbuDhabi</cp:lastModifiedBy>
  <cp:revision>303</cp:revision>
  <dcterms:created xsi:type="dcterms:W3CDTF">2007-10-21T12:35:12Z</dcterms:created>
  <dcterms:modified xsi:type="dcterms:W3CDTF">2016-01-28T09:19:23Z</dcterms:modified>
</cp:coreProperties>
</file>